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8" r:id="rId3"/>
    <p:sldId id="259" r:id="rId4"/>
    <p:sldId id="261" r:id="rId5"/>
    <p:sldId id="260" r:id="rId6"/>
    <p:sldId id="262" r:id="rId7"/>
    <p:sldId id="266" r:id="rId8"/>
    <p:sldId id="263" r:id="rId9"/>
    <p:sldId id="264" r:id="rId10"/>
    <p:sldId id="267" r:id="rId11"/>
    <p:sldId id="265"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jpe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4/19/2022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4/19/2022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4/19/2022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4/19/2022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4/19/2022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4/19/2022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4/19/2022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4/19/2022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4/19/2022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4/19/2022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4/19/2022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4/19/2022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hyperlink" Target="https://www.sciencedirect.com/science/article/pii/S0045790618317774" TargetMode="External"/><Relationship Id="rId2" Type="http://schemas.openxmlformats.org/officeDocument/2006/relationships/hyperlink" Target="https://www.sciencedirect.com/science/article/pii/S187705091931083X" TargetMode="External"/><Relationship Id="rId1" Type="http://schemas.openxmlformats.org/officeDocument/2006/relationships/slideLayout" Target="../slideLayouts/slideLayout2.xml"/><Relationship Id="rId4" Type="http://schemas.openxmlformats.org/officeDocument/2006/relationships/hyperlink" Target="https://www.sciencedirect.com/science/article/pii/S1877050916311103"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fontScale="90000"/>
          </a:bodyPr>
          <a:lstStyle/>
          <a:p>
            <a:r>
              <a:rPr lang="en-US" sz="6000" dirty="0"/>
              <a:t>Vehicle counting and speed </a:t>
            </a:r>
            <a:r>
              <a:rPr lang="en-GB" sz="6000" dirty="0"/>
              <a:t>estimation project</a:t>
            </a:r>
            <a:br>
              <a:rPr lang="en-US" dirty="0"/>
            </a:br>
            <a:endParaRPr lang="en-US" sz="8000" dirty="0"/>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a:bodyPr>
          <a:lstStyle/>
          <a:p>
            <a:r>
              <a:rPr lang="en-US" dirty="0">
                <a:solidFill>
                  <a:schemeClr val="tx1">
                    <a:lumMod val="85000"/>
                    <a:lumOff val="15000"/>
                  </a:schemeClr>
                </a:solidFill>
              </a:rPr>
              <a:t>Made by group 4 cv </a:t>
            </a:r>
            <a:endParaRPr lang="en-US" sz="2400" dirty="0">
              <a:solidFill>
                <a:schemeClr val="tx1">
                  <a:lumMod val="85000"/>
                  <a:lumOff val="15000"/>
                </a:schemeClr>
              </a:solidFill>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ar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8077" b="16667"/>
          <a:stretch/>
        </p:blipFill>
        <p:spPr>
          <a:xfrm>
            <a:off x="545123" y="61546"/>
            <a:ext cx="10981592" cy="6283481"/>
          </a:xfrm>
          <a:prstGeom prst="rect">
            <a:avLst/>
          </a:prstGeom>
        </p:spPr>
      </p:pic>
    </p:spTree>
    <p:extLst>
      <p:ext uri="{BB962C8B-B14F-4D97-AF65-F5344CB8AC3E}">
        <p14:creationId xmlns:p14="http://schemas.microsoft.com/office/powerpoint/2010/main" val="423305973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100000">
                <p:cTn id="7" fill="hold" display="0">
                  <p:stCondLst>
                    <p:cond delay="indefinite"/>
                  </p:stCondLst>
                </p:cTn>
                <p:tgtEl>
                  <p:spTgt spid="2"/>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B069C-FC04-4A7E-B2A0-0D1DB3D60778}"/>
              </a:ext>
            </a:extLst>
          </p:cNvPr>
          <p:cNvSpPr>
            <a:spLocks noGrp="1"/>
          </p:cNvSpPr>
          <p:nvPr>
            <p:ph type="title"/>
          </p:nvPr>
        </p:nvSpPr>
        <p:spPr/>
        <p:txBody>
          <a:bodyPr/>
          <a:lstStyle/>
          <a:p>
            <a:r>
              <a:rPr lang="en-GB" dirty="0"/>
              <a:t>References</a:t>
            </a:r>
            <a:br>
              <a:rPr lang="en-US" dirty="0"/>
            </a:br>
            <a:endParaRPr lang="en-US" dirty="0"/>
          </a:p>
        </p:txBody>
      </p:sp>
      <p:sp>
        <p:nvSpPr>
          <p:cNvPr id="3" name="Content Placeholder 2">
            <a:extLst>
              <a:ext uri="{FF2B5EF4-FFF2-40B4-BE49-F238E27FC236}">
                <a16:creationId xmlns:a16="http://schemas.microsoft.com/office/drawing/2014/main" id="{D29F4990-6DFF-461A-B030-98726AB9E8EB}"/>
              </a:ext>
            </a:extLst>
          </p:cNvPr>
          <p:cNvSpPr>
            <a:spLocks noGrp="1"/>
          </p:cNvSpPr>
          <p:nvPr>
            <p:ph idx="1"/>
          </p:nvPr>
        </p:nvSpPr>
        <p:spPr/>
        <p:txBody>
          <a:bodyPr>
            <a:normAutofit/>
          </a:bodyPr>
          <a:lstStyle/>
          <a:p>
            <a:pPr marL="0" indent="0">
              <a:buNone/>
            </a:pPr>
            <a:endParaRPr lang="en-GB" dirty="0"/>
          </a:p>
          <a:p>
            <a:pPr marL="0" indent="0">
              <a:buNone/>
            </a:pPr>
            <a:r>
              <a:rPr lang="en-GB" dirty="0"/>
              <a:t>Detection of Vehicle Position and Speed using Camera Calibration and Image Projection Methods</a:t>
            </a:r>
            <a:endParaRPr lang="en-US" dirty="0"/>
          </a:p>
          <a:p>
            <a:pPr marL="0" indent="0">
              <a:buNone/>
            </a:pPr>
            <a:r>
              <a:rPr lang="en-GB" u="sng" dirty="0">
                <a:hlinkClick r:id="rId2"/>
              </a:rPr>
              <a:t>https://www.sciencedirect.com/science/article/pii/S187705091931083X</a:t>
            </a:r>
            <a:endParaRPr lang="en-US" dirty="0"/>
          </a:p>
          <a:p>
            <a:pPr marL="0" indent="0">
              <a:buNone/>
            </a:pPr>
            <a:r>
              <a:rPr lang="en-GB" dirty="0"/>
              <a:t>Vehicle speed measurement model for video-based systems</a:t>
            </a:r>
            <a:endParaRPr lang="en-US" dirty="0"/>
          </a:p>
          <a:p>
            <a:pPr marL="0" indent="0">
              <a:buNone/>
            </a:pPr>
            <a:r>
              <a:rPr lang="en-GB" u="sng" dirty="0">
                <a:hlinkClick r:id="rId3"/>
              </a:rPr>
              <a:t>https://www.sciencedirect.com/science/article/pii/S0045790618317774</a:t>
            </a:r>
            <a:endParaRPr lang="en-US" dirty="0"/>
          </a:p>
          <a:p>
            <a:pPr marL="0" indent="0">
              <a:buNone/>
            </a:pPr>
            <a:r>
              <a:rPr lang="en-GB" dirty="0"/>
              <a:t>An Efficient Approach for Detection and </a:t>
            </a:r>
            <a:r>
              <a:rPr lang="en-GB" dirty="0" err="1"/>
              <a:t>SpeedEstimation</a:t>
            </a:r>
            <a:r>
              <a:rPr lang="en-GB" dirty="0"/>
              <a:t> of Moving Vehicles</a:t>
            </a:r>
            <a:endParaRPr lang="en-US" dirty="0"/>
          </a:p>
          <a:p>
            <a:pPr marL="0" indent="0">
              <a:buNone/>
            </a:pPr>
            <a:r>
              <a:rPr lang="en-GB" u="sng" dirty="0">
                <a:hlinkClick r:id="rId4"/>
              </a:rPr>
              <a:t>https://www.sciencedirect.com/science/article/pii/S1877050916311103</a:t>
            </a:r>
            <a:endParaRPr lang="en-US" dirty="0"/>
          </a:p>
          <a:p>
            <a:endParaRPr lang="en-US" dirty="0"/>
          </a:p>
        </p:txBody>
      </p:sp>
    </p:spTree>
    <p:extLst>
      <p:ext uri="{BB962C8B-B14F-4D97-AF65-F5344CB8AC3E}">
        <p14:creationId xmlns:p14="http://schemas.microsoft.com/office/powerpoint/2010/main" val="9485701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D69A9-4202-4F76-8069-104434F3899C}"/>
              </a:ext>
            </a:extLst>
          </p:cNvPr>
          <p:cNvSpPr>
            <a:spLocks noGrp="1"/>
          </p:cNvSpPr>
          <p:nvPr>
            <p:ph type="title"/>
          </p:nvPr>
        </p:nvSpPr>
        <p:spPr>
          <a:xfrm>
            <a:off x="947989" y="2479297"/>
            <a:ext cx="10058400" cy="1450757"/>
          </a:xfrm>
        </p:spPr>
        <p:txBody>
          <a:bodyPr>
            <a:normAutofit/>
          </a:bodyPr>
          <a:lstStyle/>
          <a:p>
            <a:pPr algn="ctr"/>
            <a:r>
              <a:rPr lang="en-US" sz="5400" dirty="0"/>
              <a:t>Thank You</a:t>
            </a:r>
          </a:p>
        </p:txBody>
      </p:sp>
    </p:spTree>
    <p:extLst>
      <p:ext uri="{BB962C8B-B14F-4D97-AF65-F5344CB8AC3E}">
        <p14:creationId xmlns:p14="http://schemas.microsoft.com/office/powerpoint/2010/main" val="2646514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66783" y="1491708"/>
            <a:ext cx="10058400" cy="3892168"/>
          </a:xfrm>
        </p:spPr>
        <p:txBody>
          <a:bodyPr anchor="ctr">
            <a:normAutofit fontScale="90000"/>
          </a:bodyPr>
          <a:lstStyle/>
          <a:p>
            <a:br>
              <a:rPr lang="en-GB" sz="2400" dirty="0"/>
            </a:br>
            <a:br>
              <a:rPr lang="en-GB" sz="2400" dirty="0"/>
            </a:br>
            <a:br>
              <a:rPr lang="en-GB" sz="2400" dirty="0"/>
            </a:br>
            <a:br>
              <a:rPr lang="en-GB" sz="2400" dirty="0"/>
            </a:br>
            <a:r>
              <a:rPr lang="en-GB" sz="2700" dirty="0"/>
              <a:t>ABSTRACT</a:t>
            </a:r>
            <a:br>
              <a:rPr lang="en-GB" sz="2700" dirty="0"/>
            </a:br>
            <a:br>
              <a:rPr lang="en-GB" sz="2700" dirty="0"/>
            </a:br>
            <a:r>
              <a:rPr lang="en-GB" sz="2700" i="1" dirty="0"/>
              <a:t>Road Safety is an integral part of modern roads. This is why speed limits are given for a particular road depending on the quality of the road and the how prone the road is to accidents. Speed Cameras are set up at intervals of the road in order to catch speed-limit violators. Just like any other technology, speed cameras have progressed over the years.  This project will focus on making a speed camera without sensors and only with Image processing of videos</a:t>
            </a:r>
            <a:br>
              <a:rPr lang="en-US" sz="2700" dirty="0"/>
            </a:br>
            <a:br>
              <a:rPr lang="en-GB" sz="2700" dirty="0"/>
            </a:br>
            <a:br>
              <a:rPr lang="en-GB" sz="2700" dirty="0"/>
            </a:br>
            <a:br>
              <a:rPr lang="en-GB" sz="2400" dirty="0"/>
            </a:br>
            <a:endParaRPr lang="en-US" sz="4800" i="1" dirty="0">
              <a:solidFill>
                <a:srgbClr val="FFFFFF"/>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80BBD-712A-4EEC-A84D-40FA9F2C0B95}"/>
              </a:ext>
            </a:extLst>
          </p:cNvPr>
          <p:cNvSpPr>
            <a:spLocks noGrp="1"/>
          </p:cNvSpPr>
          <p:nvPr>
            <p:ph type="title"/>
          </p:nvPr>
        </p:nvSpPr>
        <p:spPr/>
        <p:txBody>
          <a:bodyPr/>
          <a:lstStyle/>
          <a:p>
            <a:r>
              <a:rPr lang="en-US" dirty="0"/>
              <a:t>Introduction </a:t>
            </a:r>
          </a:p>
        </p:txBody>
      </p:sp>
      <p:sp>
        <p:nvSpPr>
          <p:cNvPr id="3" name="Content Placeholder 2">
            <a:extLst>
              <a:ext uri="{FF2B5EF4-FFF2-40B4-BE49-F238E27FC236}">
                <a16:creationId xmlns:a16="http://schemas.microsoft.com/office/drawing/2014/main" id="{0E54D2D6-4F59-495B-A355-8657B1E0D36C}"/>
              </a:ext>
            </a:extLst>
          </p:cNvPr>
          <p:cNvSpPr>
            <a:spLocks noGrp="1"/>
          </p:cNvSpPr>
          <p:nvPr>
            <p:ph idx="1"/>
          </p:nvPr>
        </p:nvSpPr>
        <p:spPr/>
        <p:txBody>
          <a:bodyPr/>
          <a:lstStyle/>
          <a:p>
            <a:r>
              <a:rPr lang="en-US" dirty="0"/>
              <a:t>PROBLEM STATEMENT</a:t>
            </a:r>
          </a:p>
          <a:p>
            <a:r>
              <a:rPr lang="en-US" dirty="0"/>
              <a:t> The objective of this project is to create a traffic radar using Image Processing in Python by using </a:t>
            </a:r>
            <a:r>
              <a:rPr lang="en-US" dirty="0" err="1"/>
              <a:t>OpenCV</a:t>
            </a:r>
            <a:r>
              <a:rPr lang="en-US" dirty="0"/>
              <a:t>  and counting the cars</a:t>
            </a:r>
          </a:p>
          <a:p>
            <a:r>
              <a:rPr lang="en-US" dirty="0"/>
              <a:t>When it comes to tracking the speed of vehicles on a segment of road, the vital steps of this projects is: </a:t>
            </a:r>
          </a:p>
          <a:p>
            <a:r>
              <a:rPr lang="en-US" dirty="0"/>
              <a:t>• Vehicle detection</a:t>
            </a:r>
          </a:p>
          <a:p>
            <a:r>
              <a:rPr lang="en-US" dirty="0"/>
              <a:t>• Vehicle counting</a:t>
            </a:r>
          </a:p>
          <a:p>
            <a:r>
              <a:rPr lang="en-US" dirty="0"/>
              <a:t>• Speed estimation </a:t>
            </a:r>
          </a:p>
          <a:p>
            <a:endParaRPr lang="en-US" dirty="0"/>
          </a:p>
        </p:txBody>
      </p:sp>
    </p:spTree>
    <p:extLst>
      <p:ext uri="{BB962C8B-B14F-4D97-AF65-F5344CB8AC3E}">
        <p14:creationId xmlns:p14="http://schemas.microsoft.com/office/powerpoint/2010/main" val="22890224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12489-E0C6-4ACE-B91D-70737A541A13}"/>
              </a:ext>
            </a:extLst>
          </p:cNvPr>
          <p:cNvSpPr>
            <a:spLocks noGrp="1"/>
          </p:cNvSpPr>
          <p:nvPr>
            <p:ph type="title"/>
          </p:nvPr>
        </p:nvSpPr>
        <p:spPr/>
        <p:txBody>
          <a:bodyPr/>
          <a:lstStyle/>
          <a:p>
            <a:r>
              <a:rPr lang="en-US" dirty="0"/>
              <a:t>Vehicle detection</a:t>
            </a:r>
          </a:p>
        </p:txBody>
      </p:sp>
      <p:sp>
        <p:nvSpPr>
          <p:cNvPr id="3" name="Content Placeholder 2">
            <a:extLst>
              <a:ext uri="{FF2B5EF4-FFF2-40B4-BE49-F238E27FC236}">
                <a16:creationId xmlns:a16="http://schemas.microsoft.com/office/drawing/2014/main" id="{CA5D41AF-FA35-4B2C-896B-F5BF2B9A6431}"/>
              </a:ext>
            </a:extLst>
          </p:cNvPr>
          <p:cNvSpPr>
            <a:spLocks noGrp="1"/>
          </p:cNvSpPr>
          <p:nvPr>
            <p:ph idx="1"/>
          </p:nvPr>
        </p:nvSpPr>
        <p:spPr>
          <a:xfrm>
            <a:off x="1097280" y="2108200"/>
            <a:ext cx="10058400" cy="4213087"/>
          </a:xfrm>
        </p:spPr>
        <p:txBody>
          <a:bodyPr>
            <a:normAutofit fontScale="77500" lnSpcReduction="20000"/>
          </a:bodyPr>
          <a:lstStyle/>
          <a:p>
            <a:endParaRPr lang="en-US" b="0" i="0" dirty="0">
              <a:solidFill>
                <a:srgbClr val="202124"/>
              </a:solidFill>
              <a:effectLst/>
              <a:latin typeface="arial" panose="020B0604020202020204" pitchFamily="34" charset="0"/>
            </a:endParaRPr>
          </a:p>
          <a:p>
            <a:pPr marL="0" indent="0">
              <a:buNone/>
            </a:pPr>
            <a:r>
              <a:rPr lang="en-US" sz="2600" b="0" i="0" dirty="0">
                <a:solidFill>
                  <a:srgbClr val="202124"/>
                </a:solidFill>
                <a:effectLst/>
                <a:latin typeface="arial" panose="020B0604020202020204" pitchFamily="34" charset="0"/>
              </a:rPr>
              <a:t>vehicle detection </a:t>
            </a:r>
            <a:r>
              <a:rPr lang="en-US" sz="2600" b="1" i="0" dirty="0">
                <a:solidFill>
                  <a:srgbClr val="202124"/>
                </a:solidFill>
                <a:effectLst/>
                <a:latin typeface="arial" panose="020B0604020202020204" pitchFamily="34" charset="0"/>
              </a:rPr>
              <a:t>aims to provide information assisting vehicle counting, vehicle speed measurement, identification of traffic accidents, traffic flow prediction, etc</a:t>
            </a:r>
            <a:r>
              <a:rPr lang="en-US" sz="2600" b="0" i="0" dirty="0">
                <a:solidFill>
                  <a:srgbClr val="202124"/>
                </a:solidFill>
                <a:effectLst/>
                <a:latin typeface="arial" panose="020B0604020202020204" pitchFamily="34" charset="0"/>
              </a:rPr>
              <a:t>.</a:t>
            </a:r>
          </a:p>
          <a:p>
            <a:r>
              <a:rPr lang="en-US" sz="2600" b="1" dirty="0">
                <a:latin typeface="Arial" panose="020B0604020202020204" pitchFamily="34" charset="0"/>
                <a:cs typeface="Arial" panose="020B0604020202020204" pitchFamily="34" charset="0"/>
              </a:rPr>
              <a:t>As the background of the vehicles is stationary (as the speed camera is stationary) image subtraction is used to detect moving vehicle. </a:t>
            </a:r>
          </a:p>
          <a:p>
            <a:endParaRPr lang="en-US" sz="2600" b="1" dirty="0">
              <a:latin typeface="Arial" panose="020B0604020202020204" pitchFamily="34" charset="0"/>
              <a:cs typeface="Arial" panose="020B0604020202020204" pitchFamily="34" charset="0"/>
            </a:endParaRPr>
          </a:p>
          <a:p>
            <a:endParaRPr lang="en-US" b="1" dirty="0">
              <a:latin typeface="Arial" panose="020B0604020202020204" pitchFamily="34" charset="0"/>
              <a:cs typeface="Arial" panose="020B0604020202020204" pitchFamily="34" charset="0"/>
            </a:endParaRPr>
          </a:p>
          <a:p>
            <a:endParaRPr lang="en-US" dirty="0"/>
          </a:p>
          <a:p>
            <a:endParaRPr lang="en-US" dirty="0"/>
          </a:p>
          <a:p>
            <a:pPr marL="0" indent="0">
              <a:buNone/>
            </a:pPr>
            <a:r>
              <a:rPr lang="en-US" sz="1800" b="1" dirty="0"/>
              <a:t>  Vehicle Detection Block Diagram</a:t>
            </a:r>
            <a:endParaRPr lang="en-US" sz="1800" b="1" dirty="0">
              <a:latin typeface="Arial" panose="020B0604020202020204" pitchFamily="34" charset="0"/>
              <a:cs typeface="Arial" panose="020B0604020202020204" pitchFamily="34" charset="0"/>
            </a:endParaRPr>
          </a:p>
          <a:p>
            <a:endParaRPr lang="en-US" b="1" dirty="0">
              <a:latin typeface="Arial" panose="020B0604020202020204" pitchFamily="34" charset="0"/>
              <a:cs typeface="Arial" panose="020B0604020202020204" pitchFamily="34" charset="0"/>
            </a:endParaRPr>
          </a:p>
          <a:p>
            <a:endParaRPr lang="en-US" b="1" dirty="0">
              <a:latin typeface="Arial" panose="020B0604020202020204" pitchFamily="34" charset="0"/>
              <a:cs typeface="Arial" panose="020B0604020202020204" pitchFamily="34" charset="0"/>
            </a:endParaRPr>
          </a:p>
          <a:p>
            <a:endParaRPr lang="en-US" b="1" dirty="0">
              <a:latin typeface="Arial" panose="020B0604020202020204" pitchFamily="34" charset="0"/>
              <a:cs typeface="Arial" panose="020B0604020202020204" pitchFamily="34" charset="0"/>
            </a:endParaRPr>
          </a:p>
          <a:p>
            <a:endParaRPr lang="en-US" b="1" dirty="0">
              <a:latin typeface="Arial" panose="020B0604020202020204" pitchFamily="34" charset="0"/>
              <a:cs typeface="Arial" panose="020B0604020202020204" pitchFamily="34" charset="0"/>
            </a:endParaRPr>
          </a:p>
          <a:p>
            <a:endParaRPr lang="en-US" b="1" dirty="0">
              <a:latin typeface="Arial" panose="020B0604020202020204" pitchFamily="34" charset="0"/>
              <a:cs typeface="Arial" panose="020B0604020202020204" pitchFamily="34" charset="0"/>
            </a:endParaRPr>
          </a:p>
          <a:p>
            <a:endParaRPr lang="en-US" b="1" dirty="0">
              <a:latin typeface="Arial" panose="020B0604020202020204" pitchFamily="34" charset="0"/>
              <a:cs typeface="Arial" panose="020B0604020202020204" pitchFamily="34" charset="0"/>
            </a:endParaRPr>
          </a:p>
          <a:p>
            <a:endParaRPr lang="en-US" b="1" dirty="0">
              <a:latin typeface="Arial" panose="020B0604020202020204" pitchFamily="34" charset="0"/>
              <a:cs typeface="Arial" panose="020B0604020202020204" pitchFamily="34" charset="0"/>
            </a:endParaRPr>
          </a:p>
          <a:p>
            <a:endParaRPr lang="en-US" b="1" dirty="0">
              <a:latin typeface="Arial" panose="020B0604020202020204" pitchFamily="34" charset="0"/>
              <a:cs typeface="Arial" panose="020B0604020202020204" pitchFamily="34" charset="0"/>
            </a:endParaRPr>
          </a:p>
          <a:p>
            <a:endParaRPr lang="en-US" b="1" dirty="0">
              <a:latin typeface="Arial" panose="020B0604020202020204" pitchFamily="34" charset="0"/>
              <a:cs typeface="Arial" panose="020B0604020202020204" pitchFamily="34" charset="0"/>
            </a:endParaRPr>
          </a:p>
          <a:p>
            <a:endParaRPr lang="en-US" b="1" dirty="0">
              <a:latin typeface="Arial" panose="020B0604020202020204" pitchFamily="34" charset="0"/>
              <a:cs typeface="Arial" panose="020B0604020202020204" pitchFamily="34" charset="0"/>
            </a:endParaRPr>
          </a:p>
          <a:p>
            <a:endParaRPr lang="en-US" b="1" dirty="0">
              <a:latin typeface="Arial" panose="020B0604020202020204" pitchFamily="34" charset="0"/>
              <a:cs typeface="Arial" panose="020B0604020202020204" pitchFamily="34" charset="0"/>
            </a:endParaRPr>
          </a:p>
        </p:txBody>
      </p:sp>
      <p:sp>
        <p:nvSpPr>
          <p:cNvPr id="4" name="Rectangle 3">
            <a:extLst>
              <a:ext uri="{FF2B5EF4-FFF2-40B4-BE49-F238E27FC236}">
                <a16:creationId xmlns:a16="http://schemas.microsoft.com/office/drawing/2014/main" id="{1E68BB45-A0D2-4125-ACDF-E047471F2269}"/>
              </a:ext>
            </a:extLst>
          </p:cNvPr>
          <p:cNvSpPr/>
          <p:nvPr/>
        </p:nvSpPr>
        <p:spPr>
          <a:xfrm>
            <a:off x="1537252" y="4214743"/>
            <a:ext cx="1630018" cy="781878"/>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Specify region interest</a:t>
            </a:r>
          </a:p>
        </p:txBody>
      </p:sp>
      <p:sp>
        <p:nvSpPr>
          <p:cNvPr id="5" name="Rectangle 4">
            <a:extLst>
              <a:ext uri="{FF2B5EF4-FFF2-40B4-BE49-F238E27FC236}">
                <a16:creationId xmlns:a16="http://schemas.microsoft.com/office/drawing/2014/main" id="{A5C0A757-B47D-4DF2-B1A4-CD9044A5B079}"/>
              </a:ext>
            </a:extLst>
          </p:cNvPr>
          <p:cNvSpPr/>
          <p:nvPr/>
        </p:nvSpPr>
        <p:spPr>
          <a:xfrm>
            <a:off x="3988904" y="4214743"/>
            <a:ext cx="1630018" cy="781878"/>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Mask ROI</a:t>
            </a:r>
          </a:p>
        </p:txBody>
      </p:sp>
      <p:sp>
        <p:nvSpPr>
          <p:cNvPr id="6" name="Rectangle 5">
            <a:extLst>
              <a:ext uri="{FF2B5EF4-FFF2-40B4-BE49-F238E27FC236}">
                <a16:creationId xmlns:a16="http://schemas.microsoft.com/office/drawing/2014/main" id="{C8D39C77-B510-47F5-9A88-82184721FA06}"/>
              </a:ext>
            </a:extLst>
          </p:cNvPr>
          <p:cNvSpPr/>
          <p:nvPr/>
        </p:nvSpPr>
        <p:spPr>
          <a:xfrm>
            <a:off x="6726140" y="4214742"/>
            <a:ext cx="1630017" cy="781878"/>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Identify contour(with area threshold</a:t>
            </a:r>
          </a:p>
        </p:txBody>
      </p:sp>
      <p:sp>
        <p:nvSpPr>
          <p:cNvPr id="7" name="Rectangle 6">
            <a:extLst>
              <a:ext uri="{FF2B5EF4-FFF2-40B4-BE49-F238E27FC236}">
                <a16:creationId xmlns:a16="http://schemas.microsoft.com/office/drawing/2014/main" id="{D688C28A-C435-4987-827C-D9F5569CA4E7}"/>
              </a:ext>
            </a:extLst>
          </p:cNvPr>
          <p:cNvSpPr/>
          <p:nvPr/>
        </p:nvSpPr>
        <p:spPr>
          <a:xfrm>
            <a:off x="9366635" y="4214412"/>
            <a:ext cx="1352384" cy="781878"/>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Display video</a:t>
            </a:r>
          </a:p>
        </p:txBody>
      </p:sp>
      <p:sp>
        <p:nvSpPr>
          <p:cNvPr id="8" name="Arrow: Right 7">
            <a:extLst>
              <a:ext uri="{FF2B5EF4-FFF2-40B4-BE49-F238E27FC236}">
                <a16:creationId xmlns:a16="http://schemas.microsoft.com/office/drawing/2014/main" id="{AE44E05C-E2D9-441B-84D4-4313EA35FC0B}"/>
              </a:ext>
            </a:extLst>
          </p:cNvPr>
          <p:cNvSpPr/>
          <p:nvPr/>
        </p:nvSpPr>
        <p:spPr>
          <a:xfrm>
            <a:off x="3180523" y="4605351"/>
            <a:ext cx="821634" cy="93023"/>
          </a:xfrm>
          <a:prstGeom prst="rightArrow">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85D1FE90-AD62-438A-95A4-F9EC76BF7F40}"/>
              </a:ext>
            </a:extLst>
          </p:cNvPr>
          <p:cNvSpPr/>
          <p:nvPr/>
        </p:nvSpPr>
        <p:spPr>
          <a:xfrm>
            <a:off x="5632174" y="4585602"/>
            <a:ext cx="1093966" cy="93023"/>
          </a:xfrm>
          <a:prstGeom prst="rightArrow">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Arrow: Right 9">
            <a:extLst>
              <a:ext uri="{FF2B5EF4-FFF2-40B4-BE49-F238E27FC236}">
                <a16:creationId xmlns:a16="http://schemas.microsoft.com/office/drawing/2014/main" id="{414F2C44-9632-42C6-881B-2459C079541E}"/>
              </a:ext>
            </a:extLst>
          </p:cNvPr>
          <p:cNvSpPr/>
          <p:nvPr/>
        </p:nvSpPr>
        <p:spPr>
          <a:xfrm>
            <a:off x="8388292" y="4592099"/>
            <a:ext cx="946207" cy="93023"/>
          </a:xfrm>
          <a:prstGeom prst="rightArrow">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Connector: Elbow 13">
            <a:extLst>
              <a:ext uri="{FF2B5EF4-FFF2-40B4-BE49-F238E27FC236}">
                <a16:creationId xmlns:a16="http://schemas.microsoft.com/office/drawing/2014/main" id="{85DD12AE-5DA4-4AA4-826E-E8321BAE45A1}"/>
              </a:ext>
            </a:extLst>
          </p:cNvPr>
          <p:cNvCxnSpPr>
            <a:cxnSpLocks/>
          </p:cNvCxnSpPr>
          <p:nvPr/>
        </p:nvCxnSpPr>
        <p:spPr>
          <a:xfrm rot="5400000">
            <a:off x="6620115" y="4750793"/>
            <a:ext cx="649357" cy="116685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Connector: Elbow 15">
            <a:extLst>
              <a:ext uri="{FF2B5EF4-FFF2-40B4-BE49-F238E27FC236}">
                <a16:creationId xmlns:a16="http://schemas.microsoft.com/office/drawing/2014/main" id="{5F78148A-5E43-4AF2-85AE-CC3D20CD8DA8}"/>
              </a:ext>
            </a:extLst>
          </p:cNvPr>
          <p:cNvCxnSpPr>
            <a:cxnSpLocks/>
          </p:cNvCxnSpPr>
          <p:nvPr/>
        </p:nvCxnSpPr>
        <p:spPr>
          <a:xfrm rot="16200000" flipH="1">
            <a:off x="7831036" y="4824343"/>
            <a:ext cx="649357" cy="993251"/>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A6339017-128D-4143-9961-C6C8545FFAE2}"/>
              </a:ext>
            </a:extLst>
          </p:cNvPr>
          <p:cNvSpPr/>
          <p:nvPr/>
        </p:nvSpPr>
        <p:spPr>
          <a:xfrm>
            <a:off x="8670220" y="5374004"/>
            <a:ext cx="1796334" cy="649357"/>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Update tracker</a:t>
            </a:r>
          </a:p>
        </p:txBody>
      </p:sp>
      <p:sp>
        <p:nvSpPr>
          <p:cNvPr id="19" name="Rectangle 18">
            <a:extLst>
              <a:ext uri="{FF2B5EF4-FFF2-40B4-BE49-F238E27FC236}">
                <a16:creationId xmlns:a16="http://schemas.microsoft.com/office/drawing/2014/main" id="{6BDD179B-6776-4AF0-8E82-D2CB1F326CB3}"/>
              </a:ext>
            </a:extLst>
          </p:cNvPr>
          <p:cNvSpPr/>
          <p:nvPr/>
        </p:nvSpPr>
        <p:spPr>
          <a:xfrm>
            <a:off x="4547153" y="5334219"/>
            <a:ext cx="1796334" cy="649356"/>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 dimension of contour</a:t>
            </a:r>
          </a:p>
        </p:txBody>
      </p:sp>
    </p:spTree>
    <p:extLst>
      <p:ext uri="{BB962C8B-B14F-4D97-AF65-F5344CB8AC3E}">
        <p14:creationId xmlns:p14="http://schemas.microsoft.com/office/powerpoint/2010/main" val="37634126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4B031F-A930-4610-A644-08D07779BDE3}"/>
              </a:ext>
            </a:extLst>
          </p:cNvPr>
          <p:cNvSpPr>
            <a:spLocks noGrp="1"/>
          </p:cNvSpPr>
          <p:nvPr>
            <p:ph type="title"/>
          </p:nvPr>
        </p:nvSpPr>
        <p:spPr>
          <a:xfrm>
            <a:off x="1097280" y="392110"/>
            <a:ext cx="10058400" cy="1450757"/>
          </a:xfrm>
        </p:spPr>
        <p:txBody>
          <a:bodyPr/>
          <a:lstStyle/>
          <a:p>
            <a:r>
              <a:rPr lang="en-US" dirty="0"/>
              <a:t>Vehicle counting </a:t>
            </a:r>
          </a:p>
        </p:txBody>
      </p:sp>
      <p:sp>
        <p:nvSpPr>
          <p:cNvPr id="10" name="Content Placeholder 9">
            <a:extLst>
              <a:ext uri="{FF2B5EF4-FFF2-40B4-BE49-F238E27FC236}">
                <a16:creationId xmlns:a16="http://schemas.microsoft.com/office/drawing/2014/main" id="{98E711A2-4665-44E8-8521-277694DD4A39}"/>
              </a:ext>
            </a:extLst>
          </p:cNvPr>
          <p:cNvSpPr>
            <a:spLocks noGrp="1"/>
          </p:cNvSpPr>
          <p:nvPr>
            <p:ph idx="1"/>
          </p:nvPr>
        </p:nvSpPr>
        <p:spPr>
          <a:xfrm>
            <a:off x="1097280" y="2152163"/>
            <a:ext cx="10058400" cy="3760891"/>
          </a:xfrm>
        </p:spPr>
        <p:txBody>
          <a:bodyPr>
            <a:normAutofit/>
          </a:bodyPr>
          <a:lstStyle/>
          <a:p>
            <a:pPr lvl="0"/>
            <a:r>
              <a:rPr lang="en-US" sz="2000" i="0" dirty="0">
                <a:latin typeface="Arial" panose="020B0604020202020204" pitchFamily="34" charset="0"/>
                <a:cs typeface="Arial" panose="020B0604020202020204" pitchFamily="34" charset="0"/>
              </a:rPr>
              <a:t>Intelligent vehicle counting plays an important role in the transportation systems of smart cities. Computationally efficient and reliable deep learning algorithms can classify the type of vehicle and count them in real-time using the video of conventional surveillance cameras.</a:t>
            </a:r>
            <a:endParaRPr lang="en-US" sz="2000" dirty="0">
              <a:latin typeface="Arial" panose="020B0604020202020204" pitchFamily="34" charset="0"/>
              <a:cs typeface="Arial" panose="020B0604020202020204" pitchFamily="34" charset="0"/>
            </a:endParaRPr>
          </a:p>
          <a:p>
            <a:pPr lvl="0"/>
            <a:r>
              <a:rPr lang="en-US" sz="2000" i="0" dirty="0">
                <a:latin typeface="Arial" panose="020B0604020202020204" pitchFamily="34" charset="0"/>
                <a:cs typeface="Arial" panose="020B0604020202020204" pitchFamily="34" charset="0"/>
              </a:rPr>
              <a:t>Vehicle counting is a key strategy of traffic analytics and can be used on highway and urban roads under different weather and traffic conditions.</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656011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B7358-9085-45B2-9EEF-8B5CD5488BE5}"/>
              </a:ext>
            </a:extLst>
          </p:cNvPr>
          <p:cNvSpPr>
            <a:spLocks noGrp="1"/>
          </p:cNvSpPr>
          <p:nvPr>
            <p:ph type="title"/>
          </p:nvPr>
        </p:nvSpPr>
        <p:spPr/>
        <p:txBody>
          <a:bodyPr/>
          <a:lstStyle/>
          <a:p>
            <a:r>
              <a:rPr lang="en-US" dirty="0"/>
              <a:t>Speed estimation</a:t>
            </a:r>
          </a:p>
        </p:txBody>
      </p:sp>
      <p:sp>
        <p:nvSpPr>
          <p:cNvPr id="3" name="Content Placeholder 2">
            <a:extLst>
              <a:ext uri="{FF2B5EF4-FFF2-40B4-BE49-F238E27FC236}">
                <a16:creationId xmlns:a16="http://schemas.microsoft.com/office/drawing/2014/main" id="{9DB4438C-681C-482D-94A3-05FF0F0B6C16}"/>
              </a:ext>
            </a:extLst>
          </p:cNvPr>
          <p:cNvSpPr>
            <a:spLocks noGrp="1"/>
          </p:cNvSpPr>
          <p:nvPr>
            <p:ph idx="1"/>
          </p:nvPr>
        </p:nvSpPr>
        <p:spPr>
          <a:xfrm>
            <a:off x="972709" y="2591778"/>
            <a:ext cx="10307541" cy="3760891"/>
          </a:xfrm>
        </p:spPr>
        <p:txBody>
          <a:bodyPr/>
          <a:lstStyle/>
          <a:p>
            <a:pPr marL="0" indent="0">
              <a:buNone/>
            </a:pPr>
            <a:r>
              <a:rPr lang="en-GB" sz="2400" dirty="0">
                <a:latin typeface="Arial" panose="020B0604020202020204" pitchFamily="34" charset="0"/>
                <a:cs typeface="Arial" panose="020B0604020202020204" pitchFamily="34" charset="0"/>
              </a:rPr>
              <a:t>This would be done by using time taken to cover a segment of road taking     into consideration the accuracy (which is mostly determined by frame rate).</a:t>
            </a:r>
            <a:endParaRPr lang="en-US" sz="2400" dirty="0">
              <a:latin typeface="Arial" panose="020B0604020202020204" pitchFamily="34" charset="0"/>
              <a:cs typeface="Arial" panose="020B0604020202020204" pitchFamily="34" charset="0"/>
            </a:endParaRPr>
          </a:p>
          <a:p>
            <a:pPr marL="0" indent="0">
              <a:buNone/>
            </a:pPr>
            <a:r>
              <a:rPr lang="en-GB" sz="2400" dirty="0">
                <a:latin typeface="Arial" panose="020B0604020202020204" pitchFamily="34" charset="0"/>
                <a:cs typeface="Arial" panose="020B0604020202020204" pitchFamily="34" charset="0"/>
              </a:rPr>
              <a:t>The road shall be divided to multiple segments to estimate speed. </a:t>
            </a:r>
            <a:endParaRPr lang="en-US" sz="2400" dirty="0">
              <a:latin typeface="Arial" panose="020B0604020202020204" pitchFamily="34" charset="0"/>
              <a:cs typeface="Arial" panose="020B0604020202020204" pitchFamily="34" charset="0"/>
            </a:endParaRPr>
          </a:p>
          <a:p>
            <a:pPr marL="0" indent="0">
              <a:buNone/>
            </a:pPr>
            <a:endParaRPr lang="en-GB" sz="2000" b="1" i="1"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76376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5395" y="181095"/>
            <a:ext cx="10058400" cy="1450757"/>
          </a:xfrm>
        </p:spPr>
        <p:txBody>
          <a:bodyPr/>
          <a:lstStyle/>
          <a:p>
            <a:r>
              <a:rPr lang="en-US" sz="4400" dirty="0"/>
              <a:t>How could we use it in real life ?</a:t>
            </a:r>
            <a:endParaRPr lang="en-US" dirty="0"/>
          </a:p>
        </p:txBody>
      </p:sp>
      <p:sp>
        <p:nvSpPr>
          <p:cNvPr id="3" name="Content Placeholder 2"/>
          <p:cNvSpPr>
            <a:spLocks noGrp="1"/>
          </p:cNvSpPr>
          <p:nvPr>
            <p:ph idx="1"/>
          </p:nvPr>
        </p:nvSpPr>
        <p:spPr>
          <a:xfrm>
            <a:off x="965395" y="2354386"/>
            <a:ext cx="9163343" cy="3760891"/>
          </a:xfrm>
        </p:spPr>
        <p:txBody>
          <a:bodyPr>
            <a:normAutofit/>
          </a:bodyPr>
          <a:lstStyle/>
          <a:p>
            <a:r>
              <a:rPr lang="en-US" sz="2800" dirty="0"/>
              <a:t>1-Identify congested roads and try to reduce it</a:t>
            </a:r>
          </a:p>
          <a:p>
            <a:r>
              <a:rPr lang="en-US" sz="2800" dirty="0"/>
              <a:t>2-Imposing fines on those who exceed the specified speed</a:t>
            </a:r>
            <a:endParaRPr lang="ar-SA" sz="2800" dirty="0"/>
          </a:p>
          <a:p>
            <a:r>
              <a:rPr lang="en-US" sz="2800" dirty="0"/>
              <a:t>3-Determining the number of specific vehicles that can be entered in certain places</a:t>
            </a:r>
          </a:p>
        </p:txBody>
      </p:sp>
    </p:spTree>
    <p:extLst>
      <p:ext uri="{BB962C8B-B14F-4D97-AF65-F5344CB8AC3E}">
        <p14:creationId xmlns:p14="http://schemas.microsoft.com/office/powerpoint/2010/main" val="8472945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A0B08-2CC5-4169-ADDE-444E11B08C95}"/>
              </a:ext>
            </a:extLst>
          </p:cNvPr>
          <p:cNvSpPr>
            <a:spLocks noGrp="1"/>
          </p:cNvSpPr>
          <p:nvPr>
            <p:ph type="title"/>
          </p:nvPr>
        </p:nvSpPr>
        <p:spPr/>
        <p:txBody>
          <a:bodyPr/>
          <a:lstStyle/>
          <a:p>
            <a:r>
              <a:rPr lang="en-US" dirty="0"/>
              <a:t>Project model – object tracking</a:t>
            </a:r>
          </a:p>
        </p:txBody>
      </p:sp>
      <p:pic>
        <p:nvPicPr>
          <p:cNvPr id="4" name="Content Placeholder 3">
            <a:extLst>
              <a:ext uri="{FF2B5EF4-FFF2-40B4-BE49-F238E27FC236}">
                <a16:creationId xmlns:a16="http://schemas.microsoft.com/office/drawing/2014/main" id="{6464AAED-7B3E-4671-8948-E68DF7BE010E}"/>
              </a:ext>
            </a:extLst>
          </p:cNvPr>
          <p:cNvPicPr>
            <a:picLocks noGrp="1"/>
          </p:cNvPicPr>
          <p:nvPr>
            <p:ph idx="1"/>
          </p:nvPr>
        </p:nvPicPr>
        <p:blipFill>
          <a:blip r:embed="rId2"/>
          <a:stretch>
            <a:fillRect/>
          </a:stretch>
        </p:blipFill>
        <p:spPr>
          <a:xfrm>
            <a:off x="692583" y="2081696"/>
            <a:ext cx="3866165" cy="2410791"/>
          </a:xfrm>
          <a:prstGeom prst="rect">
            <a:avLst/>
          </a:prstGeom>
        </p:spPr>
      </p:pic>
      <p:pic>
        <p:nvPicPr>
          <p:cNvPr id="5" name="Picture 4">
            <a:extLst>
              <a:ext uri="{FF2B5EF4-FFF2-40B4-BE49-F238E27FC236}">
                <a16:creationId xmlns:a16="http://schemas.microsoft.com/office/drawing/2014/main" id="{5638D15E-3A4F-42D0-A413-6AB9BAA952A3}"/>
              </a:ext>
            </a:extLst>
          </p:cNvPr>
          <p:cNvPicPr/>
          <p:nvPr/>
        </p:nvPicPr>
        <p:blipFill rotWithShape="1">
          <a:blip r:embed="rId3"/>
          <a:srcRect b="14478"/>
          <a:stretch/>
        </p:blipFill>
        <p:spPr>
          <a:xfrm>
            <a:off x="5035163" y="2067422"/>
            <a:ext cx="4342487" cy="2425065"/>
          </a:xfrm>
          <a:prstGeom prst="rect">
            <a:avLst/>
          </a:prstGeom>
        </p:spPr>
      </p:pic>
      <p:sp>
        <p:nvSpPr>
          <p:cNvPr id="6" name="Arrow: Right 5">
            <a:extLst>
              <a:ext uri="{FF2B5EF4-FFF2-40B4-BE49-F238E27FC236}">
                <a16:creationId xmlns:a16="http://schemas.microsoft.com/office/drawing/2014/main" id="{0747C00F-4F9A-4616-8449-73E20AED0D33}"/>
              </a:ext>
            </a:extLst>
          </p:cNvPr>
          <p:cNvSpPr/>
          <p:nvPr/>
        </p:nvSpPr>
        <p:spPr>
          <a:xfrm>
            <a:off x="4558748" y="3287091"/>
            <a:ext cx="477078" cy="503031"/>
          </a:xfrm>
          <a:prstGeom prst="rightArrow">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8" name="Arrow: Right 7">
            <a:extLst>
              <a:ext uri="{FF2B5EF4-FFF2-40B4-BE49-F238E27FC236}">
                <a16:creationId xmlns:a16="http://schemas.microsoft.com/office/drawing/2014/main" id="{3E77E3D3-F701-405D-94C9-7B518036F443}"/>
              </a:ext>
            </a:extLst>
          </p:cNvPr>
          <p:cNvSpPr/>
          <p:nvPr/>
        </p:nvSpPr>
        <p:spPr>
          <a:xfrm>
            <a:off x="9377650" y="3279954"/>
            <a:ext cx="477078" cy="503031"/>
          </a:xfrm>
          <a:prstGeom prst="rightArrow">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9" name="Rectangle 8">
            <a:extLst>
              <a:ext uri="{FF2B5EF4-FFF2-40B4-BE49-F238E27FC236}">
                <a16:creationId xmlns:a16="http://schemas.microsoft.com/office/drawing/2014/main" id="{2F39E141-2596-456C-9938-0C4586DC2D4C}"/>
              </a:ext>
            </a:extLst>
          </p:cNvPr>
          <p:cNvSpPr/>
          <p:nvPr/>
        </p:nvSpPr>
        <p:spPr>
          <a:xfrm>
            <a:off x="9854065" y="2711134"/>
            <a:ext cx="1544676" cy="1435732"/>
          </a:xfrm>
          <a:prstGeom prst="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DETECT CONTOURS</a:t>
            </a:r>
            <a:endParaRPr lang="en-AE" dirty="0"/>
          </a:p>
        </p:txBody>
      </p:sp>
      <p:sp>
        <p:nvSpPr>
          <p:cNvPr id="11" name="Arrow: Down 10">
            <a:extLst>
              <a:ext uri="{FF2B5EF4-FFF2-40B4-BE49-F238E27FC236}">
                <a16:creationId xmlns:a16="http://schemas.microsoft.com/office/drawing/2014/main" id="{BE979FF7-9978-4A3B-A24F-99EFB9498E82}"/>
              </a:ext>
            </a:extLst>
          </p:cNvPr>
          <p:cNvSpPr/>
          <p:nvPr/>
        </p:nvSpPr>
        <p:spPr>
          <a:xfrm>
            <a:off x="10357510" y="4146866"/>
            <a:ext cx="437321" cy="478143"/>
          </a:xfrm>
          <a:prstGeom prst="downArrow">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97CDB-463D-4E61-9986-92FAF18D178B}"/>
              </a:ext>
            </a:extLst>
          </p:cNvPr>
          <p:cNvSpPr/>
          <p:nvPr/>
        </p:nvSpPr>
        <p:spPr>
          <a:xfrm>
            <a:off x="9854065" y="4715686"/>
            <a:ext cx="1544676" cy="1435732"/>
          </a:xfrm>
          <a:prstGeom prst="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ELIMINATE</a:t>
            </a:r>
          </a:p>
          <a:p>
            <a:pPr algn="ctr"/>
            <a:r>
              <a:rPr lang="en-US" dirty="0"/>
              <a:t>BASED ON AREA</a:t>
            </a:r>
            <a:endParaRPr lang="en-AE" dirty="0"/>
          </a:p>
        </p:txBody>
      </p:sp>
      <p:sp>
        <p:nvSpPr>
          <p:cNvPr id="15" name="Arrow: Right 14">
            <a:extLst>
              <a:ext uri="{FF2B5EF4-FFF2-40B4-BE49-F238E27FC236}">
                <a16:creationId xmlns:a16="http://schemas.microsoft.com/office/drawing/2014/main" id="{E035A84C-6F4B-4A73-AB50-8FB12868CD9E}"/>
              </a:ext>
            </a:extLst>
          </p:cNvPr>
          <p:cNvSpPr/>
          <p:nvPr/>
        </p:nvSpPr>
        <p:spPr>
          <a:xfrm rot="10800000">
            <a:off x="9376985" y="5125901"/>
            <a:ext cx="477079" cy="563559"/>
          </a:xfrm>
          <a:prstGeom prst="rightArrow">
            <a:avLst/>
          </a:prstGeom>
          <a:solidFill>
            <a:schemeClr val="accent5">
              <a:lumMod val="50000"/>
            </a:schemeClr>
          </a:solidFill>
          <a:ln>
            <a:no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AE"/>
          </a:p>
        </p:txBody>
      </p:sp>
      <p:sp>
        <p:nvSpPr>
          <p:cNvPr id="16" name="Rectangle 15">
            <a:extLst>
              <a:ext uri="{FF2B5EF4-FFF2-40B4-BE49-F238E27FC236}">
                <a16:creationId xmlns:a16="http://schemas.microsoft.com/office/drawing/2014/main" id="{D3781F9F-F497-425E-8726-A4487C875570}"/>
              </a:ext>
            </a:extLst>
          </p:cNvPr>
          <p:cNvSpPr/>
          <p:nvPr/>
        </p:nvSpPr>
        <p:spPr>
          <a:xfrm>
            <a:off x="5035163" y="4822549"/>
            <a:ext cx="4104610" cy="1328869"/>
          </a:xfrm>
          <a:prstGeom prst="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OBJECT TRACKER</a:t>
            </a:r>
            <a:endParaRPr lang="en-AE" dirty="0"/>
          </a:p>
        </p:txBody>
      </p:sp>
    </p:spTree>
    <p:extLst>
      <p:ext uri="{BB962C8B-B14F-4D97-AF65-F5344CB8AC3E}">
        <p14:creationId xmlns:p14="http://schemas.microsoft.com/office/powerpoint/2010/main" val="18179075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56CDA-0D6C-4DCC-A40F-CAA33048BFD7}"/>
              </a:ext>
            </a:extLst>
          </p:cNvPr>
          <p:cNvSpPr>
            <a:spLocks noGrp="1"/>
          </p:cNvSpPr>
          <p:nvPr>
            <p:ph type="title"/>
          </p:nvPr>
        </p:nvSpPr>
        <p:spPr>
          <a:xfrm>
            <a:off x="1097280" y="25105"/>
            <a:ext cx="10058400" cy="1450757"/>
          </a:xfrm>
        </p:spPr>
        <p:txBody>
          <a:bodyPr/>
          <a:lstStyle/>
          <a:p>
            <a:r>
              <a:rPr lang="en-US" dirty="0"/>
              <a:t>SPEED ESTIMATION</a:t>
            </a:r>
          </a:p>
        </p:txBody>
      </p:sp>
      <p:pic>
        <p:nvPicPr>
          <p:cNvPr id="6" name="Picture 2" descr="Straight Road Stock Illustrations, Images &amp; Vectors | Shutterstock">
            <a:extLst>
              <a:ext uri="{FF2B5EF4-FFF2-40B4-BE49-F238E27FC236}">
                <a16:creationId xmlns:a16="http://schemas.microsoft.com/office/drawing/2014/main" id="{A18E07AB-7D64-4E80-B7AE-05C090E26C1A}"/>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b="8562"/>
          <a:stretch/>
        </p:blipFill>
        <p:spPr bwMode="auto">
          <a:xfrm>
            <a:off x="1097279" y="2185434"/>
            <a:ext cx="9849017" cy="4016583"/>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F920D5A2-233B-4054-A1FC-337CC11B0332}"/>
              </a:ext>
            </a:extLst>
          </p:cNvPr>
          <p:cNvCxnSpPr/>
          <p:nvPr/>
        </p:nvCxnSpPr>
        <p:spPr>
          <a:xfrm>
            <a:off x="9108" y="3230217"/>
            <a:ext cx="12182892"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AA1F47F-1045-4210-B18E-F658B2AC305C}"/>
              </a:ext>
            </a:extLst>
          </p:cNvPr>
          <p:cNvCxnSpPr/>
          <p:nvPr/>
        </p:nvCxnSpPr>
        <p:spPr>
          <a:xfrm>
            <a:off x="9108" y="5799896"/>
            <a:ext cx="12182892"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pic>
        <p:nvPicPr>
          <p:cNvPr id="9" name="Picture 6" descr="Hatchback rear view silhouette #AD , #affiliate, #ad, #rear, #view,  #silhouette, #Hatchback | Hatchback, Rear view, Person png">
            <a:extLst>
              <a:ext uri="{FF2B5EF4-FFF2-40B4-BE49-F238E27FC236}">
                <a16:creationId xmlns:a16="http://schemas.microsoft.com/office/drawing/2014/main" id="{33AB342E-2196-4B6E-B4AB-CAAEF79CFCD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67" t="10471" b="12196"/>
          <a:stretch/>
        </p:blipFill>
        <p:spPr bwMode="auto">
          <a:xfrm>
            <a:off x="5958095" y="3651016"/>
            <a:ext cx="2295523" cy="1794345"/>
          </a:xfrm>
          <a:prstGeom prst="rect">
            <a:avLst/>
          </a:prstGeom>
          <a:noFill/>
          <a:ln w="76200">
            <a:solidFill>
              <a:srgbClr val="92D050"/>
            </a:solidFill>
          </a:ln>
          <a:extLst>
            <a:ext uri="{909E8E84-426E-40DD-AFC4-6F175D3DCCD1}">
              <a14:hiddenFill xmlns:a14="http://schemas.microsoft.com/office/drawing/2010/main">
                <a:solidFill>
                  <a:srgbClr val="FFFFFF"/>
                </a:solidFill>
              </a14:hiddenFill>
            </a:ext>
          </a:extLst>
        </p:spPr>
      </p:pic>
      <p:cxnSp>
        <p:nvCxnSpPr>
          <p:cNvPr id="10" name="Straight Connector 9">
            <a:extLst>
              <a:ext uri="{FF2B5EF4-FFF2-40B4-BE49-F238E27FC236}">
                <a16:creationId xmlns:a16="http://schemas.microsoft.com/office/drawing/2014/main" id="{28476054-C187-496E-8EAE-4C8C92620E73}"/>
              </a:ext>
            </a:extLst>
          </p:cNvPr>
          <p:cNvCxnSpPr/>
          <p:nvPr/>
        </p:nvCxnSpPr>
        <p:spPr>
          <a:xfrm>
            <a:off x="35034" y="2603224"/>
            <a:ext cx="12182892" cy="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4D979CD-F845-451F-ADA7-9596A9835B97}"/>
              </a:ext>
            </a:extLst>
          </p:cNvPr>
          <p:cNvSpPr txBox="1"/>
          <p:nvPr/>
        </p:nvSpPr>
        <p:spPr>
          <a:xfrm>
            <a:off x="176253" y="4790469"/>
            <a:ext cx="921026" cy="923330"/>
          </a:xfrm>
          <a:prstGeom prst="rect">
            <a:avLst/>
          </a:prstGeom>
          <a:noFill/>
        </p:spPr>
        <p:txBody>
          <a:bodyPr wrap="square">
            <a:spAutoFit/>
          </a:bodyPr>
          <a:lstStyle/>
          <a:p>
            <a:r>
              <a:rPr lang="en-US" dirty="0">
                <a:solidFill>
                  <a:srgbClr val="FF0000"/>
                </a:solidFill>
                <a:latin typeface="Arial" panose="020B0604020202020204" pitchFamily="34" charset="0"/>
                <a:cs typeface="Arial" panose="020B0604020202020204" pitchFamily="34" charset="0"/>
              </a:rPr>
              <a:t>START</a:t>
            </a:r>
            <a:r>
              <a:rPr lang="en-US" sz="1800" dirty="0">
                <a:solidFill>
                  <a:srgbClr val="FF0000"/>
                </a:solidFill>
              </a:rPr>
              <a:t> </a:t>
            </a:r>
          </a:p>
          <a:p>
            <a:r>
              <a:rPr lang="en-US" sz="1800" dirty="0">
                <a:solidFill>
                  <a:srgbClr val="FF0000"/>
                </a:solidFill>
              </a:rPr>
              <a:t>TIMER </a:t>
            </a:r>
          </a:p>
          <a:p>
            <a:r>
              <a:rPr lang="en-US" sz="1800" dirty="0">
                <a:solidFill>
                  <a:srgbClr val="FF0000"/>
                </a:solidFill>
              </a:rPr>
              <a:t> s1[ID]</a:t>
            </a:r>
            <a:endParaRPr lang="en-AE" sz="1800" dirty="0">
              <a:solidFill>
                <a:srgbClr val="FF0000"/>
              </a:solidFill>
            </a:endParaRPr>
          </a:p>
        </p:txBody>
      </p:sp>
      <p:sp>
        <p:nvSpPr>
          <p:cNvPr id="14" name="TextBox 13">
            <a:extLst>
              <a:ext uri="{FF2B5EF4-FFF2-40B4-BE49-F238E27FC236}">
                <a16:creationId xmlns:a16="http://schemas.microsoft.com/office/drawing/2014/main" id="{9AB1BEE7-FBD0-4B9D-A655-E5793396D1F3}"/>
              </a:ext>
            </a:extLst>
          </p:cNvPr>
          <p:cNvSpPr txBox="1"/>
          <p:nvPr/>
        </p:nvSpPr>
        <p:spPr>
          <a:xfrm>
            <a:off x="7869" y="2827851"/>
            <a:ext cx="2245001" cy="400110"/>
          </a:xfrm>
          <a:prstGeom prst="rect">
            <a:avLst/>
          </a:prstGeom>
          <a:noFill/>
        </p:spPr>
        <p:txBody>
          <a:bodyPr wrap="square">
            <a:spAutoFit/>
          </a:bodyPr>
          <a:lstStyle/>
          <a:p>
            <a:r>
              <a:rPr lang="en-US" sz="1800" dirty="0">
                <a:solidFill>
                  <a:srgbClr val="FF0000"/>
                </a:solidFill>
              </a:rPr>
              <a:t>END TIMER </a:t>
            </a:r>
            <a:r>
              <a:rPr lang="en-US" sz="2000" dirty="0">
                <a:solidFill>
                  <a:srgbClr val="FF0000"/>
                </a:solidFill>
                <a:latin typeface="Arial" panose="020B0604020202020204" pitchFamily="34" charset="0"/>
                <a:cs typeface="Arial" panose="020B0604020202020204" pitchFamily="34" charset="0"/>
              </a:rPr>
              <a:t>s2</a:t>
            </a:r>
            <a:r>
              <a:rPr lang="en-US" sz="1800" dirty="0">
                <a:solidFill>
                  <a:srgbClr val="FF0000"/>
                </a:solidFill>
              </a:rPr>
              <a:t>[ID]</a:t>
            </a:r>
            <a:endParaRPr lang="en-AE" sz="1800" dirty="0">
              <a:solidFill>
                <a:srgbClr val="FF0000"/>
              </a:solidFill>
            </a:endParaRPr>
          </a:p>
        </p:txBody>
      </p:sp>
      <p:sp>
        <p:nvSpPr>
          <p:cNvPr id="16" name="TextBox 15">
            <a:extLst>
              <a:ext uri="{FF2B5EF4-FFF2-40B4-BE49-F238E27FC236}">
                <a16:creationId xmlns:a16="http://schemas.microsoft.com/office/drawing/2014/main" id="{FD17FD64-84FD-4B7C-A6A0-3B603FA31D5A}"/>
              </a:ext>
            </a:extLst>
          </p:cNvPr>
          <p:cNvSpPr txBox="1"/>
          <p:nvPr/>
        </p:nvSpPr>
        <p:spPr>
          <a:xfrm>
            <a:off x="35034" y="1956893"/>
            <a:ext cx="2431774" cy="677108"/>
          </a:xfrm>
          <a:prstGeom prst="rect">
            <a:avLst/>
          </a:prstGeom>
          <a:noFill/>
        </p:spPr>
        <p:txBody>
          <a:bodyPr wrap="square">
            <a:spAutoFit/>
          </a:bodyPr>
          <a:lstStyle/>
          <a:p>
            <a:r>
              <a:rPr lang="en-US" dirty="0">
                <a:solidFill>
                  <a:srgbClr val="FFC000"/>
                </a:solidFill>
              </a:rPr>
              <a:t>CAPTURE</a:t>
            </a:r>
            <a:r>
              <a:rPr lang="en-US" sz="1800" dirty="0">
                <a:solidFill>
                  <a:srgbClr val="FFC000"/>
                </a:solidFill>
              </a:rPr>
              <a:t> </a:t>
            </a:r>
            <a:r>
              <a:rPr lang="en-US" sz="2000" dirty="0">
                <a:solidFill>
                  <a:srgbClr val="FFC000"/>
                </a:solidFill>
                <a:latin typeface="Arial" panose="020B0604020202020204" pitchFamily="34" charset="0"/>
                <a:cs typeface="Arial" panose="020B0604020202020204" pitchFamily="34" charset="0"/>
              </a:rPr>
              <a:t>IMAGE </a:t>
            </a:r>
            <a:r>
              <a:rPr lang="en-US" sz="1800" dirty="0">
                <a:solidFill>
                  <a:srgbClr val="FFC000"/>
                </a:solidFill>
              </a:rPr>
              <a:t>and </a:t>
            </a:r>
          </a:p>
          <a:p>
            <a:r>
              <a:rPr lang="en-US" sz="1800" dirty="0">
                <a:solidFill>
                  <a:srgbClr val="FFC000"/>
                </a:solidFill>
              </a:rPr>
              <a:t>SAVE SPEED</a:t>
            </a:r>
            <a:endParaRPr lang="en-AE" sz="1800" dirty="0">
              <a:solidFill>
                <a:srgbClr val="FFC000"/>
              </a:solidFill>
            </a:endParaRPr>
          </a:p>
        </p:txBody>
      </p:sp>
    </p:spTree>
    <p:extLst>
      <p:ext uri="{BB962C8B-B14F-4D97-AF65-F5344CB8AC3E}">
        <p14:creationId xmlns:p14="http://schemas.microsoft.com/office/powerpoint/2010/main" val="160496724"/>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{80B20350-D4EB-4C4E-974A-EB4470463A04}tf56160789_win32</Template>
  <TotalTime>272</TotalTime>
  <Words>506</Words>
  <Application>Microsoft Office PowerPoint</Application>
  <PresentationFormat>Widescreen</PresentationFormat>
  <Paragraphs>65</Paragraphs>
  <Slides>12</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arial</vt:lpstr>
      <vt:lpstr>Bookman Old Style</vt:lpstr>
      <vt:lpstr>Calibri</vt:lpstr>
      <vt:lpstr>Franklin Gothic Book</vt:lpstr>
      <vt:lpstr>1_RetrospectVTI</vt:lpstr>
      <vt:lpstr>Vehicle counting and speed estimation project </vt:lpstr>
      <vt:lpstr>    ABSTRACT  Road Safety is an integral part of modern roads. This is why speed limits are given for a particular road depending on the quality of the road and the how prone the road is to accidents. Speed Cameras are set up at intervals of the road in order to catch speed-limit violators. Just like any other technology, speed cameras have progressed over the years.  This project will focus on making a speed camera without sensors and only with Image processing of videos    </vt:lpstr>
      <vt:lpstr>Introduction </vt:lpstr>
      <vt:lpstr>Vehicle detection</vt:lpstr>
      <vt:lpstr>Vehicle counting </vt:lpstr>
      <vt:lpstr>Speed estimation</vt:lpstr>
      <vt:lpstr>How could we use it in real life ?</vt:lpstr>
      <vt:lpstr>Project model – object tracking</vt:lpstr>
      <vt:lpstr>SPEED ESTIMATION</vt:lpstr>
      <vt:lpstr>PowerPoint Presentation</vt:lpstr>
      <vt:lpstr>References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Vehcile counting and speed estimation project </dc:title>
  <dc:creator>Abdelrahman.ai_0210</dc:creator>
  <cp:lastModifiedBy>Hagar Ashraf</cp:lastModifiedBy>
  <cp:revision>23</cp:revision>
  <dcterms:created xsi:type="dcterms:W3CDTF">2022-04-12T12:59:41Z</dcterms:created>
  <dcterms:modified xsi:type="dcterms:W3CDTF">2022-04-19T12:36:25Z</dcterms:modified>
</cp:coreProperties>
</file>

<file path=docProps/thumbnail.jpeg>
</file>